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4" r:id="rId2"/>
    <p:sldId id="283" r:id="rId3"/>
    <p:sldId id="311" r:id="rId4"/>
    <p:sldId id="299" r:id="rId5"/>
    <p:sldId id="300" r:id="rId6"/>
    <p:sldId id="301" r:id="rId7"/>
    <p:sldId id="302" r:id="rId8"/>
    <p:sldId id="303" r:id="rId9"/>
    <p:sldId id="306" r:id="rId10"/>
    <p:sldId id="258" r:id="rId11"/>
    <p:sldId id="260" r:id="rId12"/>
    <p:sldId id="304" r:id="rId13"/>
    <p:sldId id="305" r:id="rId14"/>
    <p:sldId id="276" r:id="rId15"/>
    <p:sldId id="309" r:id="rId16"/>
    <p:sldId id="325" r:id="rId17"/>
    <p:sldId id="326" r:id="rId18"/>
    <p:sldId id="328" r:id="rId19"/>
    <p:sldId id="327" r:id="rId20"/>
    <p:sldId id="329" r:id="rId21"/>
    <p:sldId id="298" r:id="rId22"/>
    <p:sldId id="324" r:id="rId23"/>
    <p:sldId id="308" r:id="rId24"/>
    <p:sldId id="314" r:id="rId25"/>
    <p:sldId id="323" r:id="rId26"/>
    <p:sldId id="316" r:id="rId27"/>
    <p:sldId id="335" r:id="rId28"/>
    <p:sldId id="313" r:id="rId29"/>
    <p:sldId id="331" r:id="rId30"/>
    <p:sldId id="332" r:id="rId31"/>
    <p:sldId id="333" r:id="rId32"/>
    <p:sldId id="315" r:id="rId33"/>
    <p:sldId id="334" r:id="rId34"/>
    <p:sldId id="336" r:id="rId35"/>
    <p:sldId id="338" r:id="rId36"/>
    <p:sldId id="337" r:id="rId37"/>
    <p:sldId id="312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7"/>
    <p:restoredTop sz="94651"/>
  </p:normalViewPr>
  <p:slideViewPr>
    <p:cSldViewPr snapToGrid="0" snapToObjects="1">
      <p:cViewPr>
        <p:scale>
          <a:sx n="78" d="100"/>
          <a:sy n="78" d="100"/>
        </p:scale>
        <p:origin x="496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45BAD-56FB-6D4D-B17F-1AB684A6464A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6D552-35F6-854D-8A93-9C50A802481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6875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896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210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11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442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225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2270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Discusión 2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307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81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453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235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24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4939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3708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672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6954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3468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661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1188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06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51808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9882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741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10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44350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51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19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7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139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7min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2162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7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309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33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5 min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6D552-35F6-854D-8A93-9C50A8024817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807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B9367-F86C-E945-B76A-DD3F421A9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DC57DC-FDC1-CB4C-A211-F3C9B3A19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C2946-74C1-DD46-9CC0-573780C6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575701-3126-6248-AA6F-2F81D04F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C4CDA3-7C90-3544-B8E8-DE4AE8E7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227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6D1AA-BF3C-5A40-BDB9-B5567B05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7FAAB2-B796-6B4D-AA41-021757C29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E991F3-7044-394A-B69A-666525BF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57937-2CD0-2A41-AFF7-F8CD72E2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8BC07-2FE7-9B46-B84D-4CAB596A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766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8D2DFF-9F7A-E44D-BD56-FE2BB68531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1096B8-2290-4146-9DDA-416CF9960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68AF85-7658-1F40-955C-3A534290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3284EB-4DEB-3641-ABEF-215E6E33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029EE8-3780-0D46-A98D-6613F289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679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D4A95-6E15-0F4D-A1AA-8E2067A2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7D991A-B9C2-F640-9A78-06E254941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DDBD47-B1C3-6B45-B8B9-89787468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FE489F-06FA-6749-A59A-45FE81DE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9CFE58-AAE0-2940-998D-4815B560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987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E1371-DA87-8B48-91C9-0D924160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17939-C8AB-874B-B8CE-73D98E668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F8744-E181-FA4C-AE80-A1E0DCF0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DA2C6D-B83E-0943-8CE6-0376D24D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3D7F8C-9424-C648-9CAE-65DC12B8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236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232F4-E4F1-9541-8C7A-F9AF90B8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C9815-1010-814C-8BBA-71F6925BE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B1379F-976F-5040-8955-6AE63BFD6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56690B-0F23-5C48-BA88-66197E29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F58BCA-A75F-7449-A6EF-0E47E2A9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00E0AB-5B51-6346-976F-CCCA6C67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940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E4B2C-E6E8-0A47-B6BF-1597C08B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920416-AE4A-124B-BF82-9ABDC5F5F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E6DF7A-E10D-8A4E-9CEC-C9F91A093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F58E75-96E1-F64D-88E6-B631D0EC3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8FA71B-0ABF-6D4F-A3D7-15A08870C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DCD08A-9E52-D54D-9B91-C99BF5CC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091842-2853-DE48-9B06-7CE26F3E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DC2206-EFA6-454A-987A-045090C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67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A4AAE-8C89-574C-9458-9BBE3EFB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27CB64-DF61-B541-AC9B-0202BA1A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BA90BA-DF89-5547-B4A6-C093CCBB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90DF5C-7258-2040-AC6D-246D6EA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21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B9F30E-8FDB-3C43-887E-31DFAC40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88E89C-B0A1-D74E-9878-45A4A5F8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DFFE3D-C5BA-1646-9751-BF128219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583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980A8-BAAB-914B-ACEB-9E87526A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424450-EFF7-BC4E-98A3-068D6335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6D2F65-745D-974C-9A0B-14F1CC41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230B3C-CD1F-9441-9A00-BA78C9E8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AC578-B36F-A04B-BA0A-FB463EC1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9860E9-2701-4940-ABFF-D2B3B751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271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A1571-A8E2-6B47-A936-A3FF5228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0BF0B03-3AF1-B740-BCA1-08AB9EBBD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98D751-C28D-564E-B637-DCF2650E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15CDD6-9DC4-A94F-8EED-1EA66300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CFAFD9-E11B-E84A-B79A-338B413F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B77E74-8645-2F4B-A219-11F51FA0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975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D514E2-FBE6-9A4F-BB25-D0557B50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1FC5E8-9905-EB4A-9DEF-5EB5DE963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55E304-3A92-C449-A06F-7A2D434D1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0DA4-9521-0046-B33C-0E68C5639BA0}" type="datetimeFigureOut">
              <a:rPr lang="es-ES_tradnl" smtClean="0"/>
              <a:t>13/11/18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D8239-6E58-8E47-83FB-977F4E761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2DD79-AB79-724C-BF7B-03C8F8626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BE9A1-02A5-874B-B5E5-84222136F03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195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3474022" y="3646804"/>
            <a:ext cx="836966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Día 2 – Computadora afuera</a:t>
            </a:r>
          </a:p>
          <a:p>
            <a:pPr algn="r"/>
            <a:endParaRPr lang="es-ES_tradnl" sz="4800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s-ES_tradnl" sz="3600" b="1" dirty="0">
                <a:solidFill>
                  <a:schemeClr val="bg1"/>
                </a:solidFill>
                <a:latin typeface="Helvetica" pitchFamily="2" charset="0"/>
              </a:rPr>
              <a:t>Manuel Ferrer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9366280" y="556517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Gráfico de barras">
            <a:extLst>
              <a:ext uri="{FF2B5EF4-FFF2-40B4-BE49-F238E27FC236}">
                <a16:creationId xmlns:a16="http://schemas.microsoft.com/office/drawing/2014/main" id="{A961AF2B-141B-B34D-884E-CBB35DE3D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37023"/>
            <a:ext cx="2320977" cy="23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1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5565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Ejercicios básicos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8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2751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Ejercicio 1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49429" y="1616071"/>
            <a:ext cx="5784227" cy="374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latin typeface="Helvetica Light" panose="020B0403020202020204" pitchFamily="34" charset="0"/>
              </a:rPr>
              <a:t>Simular el tiro de una moneda típica una sola vez  mediante el uso de las herramientas de Python</a:t>
            </a:r>
          </a:p>
          <a:p>
            <a:pPr algn="just">
              <a:lnSpc>
                <a:spcPct val="150000"/>
              </a:lnSpc>
            </a:pPr>
            <a:endParaRPr lang="es-ES_tradnl" sz="2000" dirty="0">
              <a:latin typeface="Helvetica Light" panose="020B0403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000" dirty="0">
                <a:latin typeface="Helvetica Light" panose="020B0403020202020204" pitchFamily="34" charset="0"/>
              </a:rPr>
              <a:t>Imprimir la leyenda del resultado de nuestro experimento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000" dirty="0">
                <a:latin typeface="Helvetica Light" panose="020B0403020202020204" pitchFamily="34" charset="0"/>
              </a:rPr>
              <a:t>Dependiendo del resultado, asignar el valor a una variable VAR de 1 en caso de ser CARA y -1 si es CRUZ.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2CC7B39-FD9E-7548-9363-06EFBB6D51AC}"/>
              </a:ext>
            </a:extLst>
          </p:cNvPr>
          <p:cNvSpPr txBox="1"/>
          <p:nvPr/>
        </p:nvSpPr>
        <p:spPr>
          <a:xfrm>
            <a:off x="7191981" y="1616071"/>
            <a:ext cx="4716837" cy="327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latin typeface="Helvetica Light" panose="020B0403020202020204" pitchFamily="34" charset="0"/>
              </a:rPr>
              <a:t>¿Cuál es nuestro experimento?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s-ES_tradnl" sz="2000" dirty="0">
              <a:latin typeface="Helvetica Light" panose="020B0403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latin typeface="Helvetica Light" panose="020B0403020202020204" pitchFamily="34" charset="0"/>
              </a:rPr>
              <a:t>¿Cuál es el espacio </a:t>
            </a:r>
            <a:r>
              <a:rPr lang="es-ES_tradnl" sz="2000" dirty="0" err="1">
                <a:latin typeface="Helvetica Light" panose="020B0403020202020204" pitchFamily="34" charset="0"/>
              </a:rPr>
              <a:t>muestral</a:t>
            </a:r>
            <a:r>
              <a:rPr lang="es-ES_tradnl" sz="2000" dirty="0">
                <a:latin typeface="Helvetica Light" panose="020B0403020202020204" pitchFamily="34" charset="0"/>
              </a:rPr>
              <a:t>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s-ES_tradnl" sz="2000" dirty="0">
              <a:latin typeface="Helvetica Light" panose="020B0403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latin typeface="Helvetica Light" panose="020B0403020202020204" pitchFamily="34" charset="0"/>
              </a:rPr>
              <a:t>¿Cuál es la distribución de probabilidades?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latin typeface="Helvetica Light" panose="020B0403020202020204" pitchFamily="34" charset="0"/>
              </a:rPr>
              <a:t>¿Qué necesito de Python?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D4021E3-BB2D-8F4B-B290-D8B7A8A2BE26}"/>
              </a:ext>
            </a:extLst>
          </p:cNvPr>
          <p:cNvSpPr txBox="1"/>
          <p:nvPr/>
        </p:nvSpPr>
        <p:spPr>
          <a:xfrm>
            <a:off x="7321947" y="242896"/>
            <a:ext cx="5784227" cy="676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800" b="1" dirty="0">
                <a:latin typeface="Helvetica" pitchFamily="2" charset="0"/>
              </a:rPr>
              <a:t>Preguntas necesarias</a:t>
            </a:r>
          </a:p>
        </p:txBody>
      </p:sp>
    </p:spTree>
    <p:extLst>
      <p:ext uri="{BB962C8B-B14F-4D97-AF65-F5344CB8AC3E}">
        <p14:creationId xmlns:p14="http://schemas.microsoft.com/office/powerpoint/2010/main" val="326659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Ejercicio 2.1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49429" y="1616071"/>
            <a:ext cx="5784227" cy="374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latin typeface="Helvetica Light" panose="020B0403020202020204" pitchFamily="34" charset="0"/>
              </a:rPr>
              <a:t>Simular N tiros de una moneda, donde cada uno de los tiros son independientes. Imprimir la cantidad de veces que se obtiene CARA, CRUZ y el cálculo de probabilidad para ambos eventos.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s-ES_tradnl" sz="2000" dirty="0">
              <a:latin typeface="Helvetica Light" panose="020B0403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latin typeface="Helvetica Light" panose="020B0403020202020204" pitchFamily="34" charset="0"/>
              </a:rPr>
              <a:t> Realizar el experimento para N=100, 1000, 10000, 10000.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94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Ejercicio 2.2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49429" y="1616071"/>
            <a:ext cx="5784227" cy="438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latin typeface="Helvetica Light" panose="020B0403020202020204" pitchFamily="34" charset="0"/>
              </a:rPr>
              <a:t>Simularemos una caminata aleatoria unidimensional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dirty="0">
                <a:latin typeface="Helvetica Light" panose="020B0403020202020204" pitchFamily="34" charset="0"/>
              </a:rPr>
              <a:t>Se realizarán N pasos lanzando una moneda 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dirty="0">
                <a:latin typeface="Helvetica Light" panose="020B0403020202020204" pitchFamily="34" charset="0"/>
              </a:rPr>
              <a:t>Si la moneda cae en CARA se da un paso positivo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dirty="0">
                <a:latin typeface="Helvetica Light" panose="020B0403020202020204" pitchFamily="34" charset="0"/>
              </a:rPr>
              <a:t>Si la moneda cae en CRUZ se da un paso Negativo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endParaRPr lang="es-ES_tradnl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000" dirty="0">
                <a:latin typeface="Helvetica Light" panose="020B0403020202020204" pitchFamily="34" charset="0"/>
              </a:rPr>
              <a:t>¿En que punto terminaré?  Hagan múltiples intentos para N=100,1000, 1000, 100000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2CA7EEA-EF4D-0341-B0BB-1682DDD7F705}"/>
              </a:ext>
            </a:extLst>
          </p:cNvPr>
          <p:cNvCxnSpPr>
            <a:cxnSpLocks/>
          </p:cNvCxnSpPr>
          <p:nvPr/>
        </p:nvCxnSpPr>
        <p:spPr>
          <a:xfrm>
            <a:off x="9513952" y="1074657"/>
            <a:ext cx="0" cy="434401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489AC1E8-BD64-AF45-8160-F58EA8E71661}"/>
              </a:ext>
            </a:extLst>
          </p:cNvPr>
          <p:cNvSpPr/>
          <p:nvPr/>
        </p:nvSpPr>
        <p:spPr>
          <a:xfrm>
            <a:off x="8646242" y="2374843"/>
            <a:ext cx="1735419" cy="1735419"/>
          </a:xfrm>
          <a:prstGeom prst="ellipse">
            <a:avLst/>
          </a:prstGeom>
          <a:solidFill>
            <a:srgbClr val="009193"/>
          </a:solidFill>
          <a:ln w="76200"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1C48CCD-9004-934A-AE84-D0E7567B564E}"/>
              </a:ext>
            </a:extLst>
          </p:cNvPr>
          <p:cNvSpPr txBox="1"/>
          <p:nvPr/>
        </p:nvSpPr>
        <p:spPr>
          <a:xfrm>
            <a:off x="7044266" y="239898"/>
            <a:ext cx="438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 cada paso me lanzo una moneda y decido</a:t>
            </a:r>
          </a:p>
        </p:txBody>
      </p:sp>
    </p:spTree>
    <p:extLst>
      <p:ext uri="{BB962C8B-B14F-4D97-AF65-F5344CB8AC3E}">
        <p14:creationId xmlns:p14="http://schemas.microsoft.com/office/powerpoint/2010/main" val="425168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Ejercicio 2.3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565436"/>
            <a:ext cx="5784227" cy="280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¿Existen relaciones entre múltiples corridas de nuestros códigos?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Realicen un código que haga </a:t>
            </a:r>
            <a:r>
              <a:rPr lang="es-ES_tradnl" sz="2400" i="1" dirty="0">
                <a:latin typeface="Helvetica Light" panose="020B0403020202020204" pitchFamily="34" charset="0"/>
              </a:rPr>
              <a:t>K</a:t>
            </a:r>
            <a:r>
              <a:rPr lang="es-ES_tradnl" sz="2400" dirty="0">
                <a:latin typeface="Helvetica Light" panose="020B0403020202020204" pitchFamily="34" charset="0"/>
              </a:rPr>
              <a:t> veces el experimento y guarde las </a:t>
            </a:r>
            <a:r>
              <a:rPr lang="es-ES_tradnl" sz="2400" i="1" dirty="0">
                <a:latin typeface="Helvetica Light" panose="020B0403020202020204" pitchFamily="34" charset="0"/>
              </a:rPr>
              <a:t>K</a:t>
            </a:r>
            <a:r>
              <a:rPr lang="es-ES_tradnl" sz="2400" dirty="0">
                <a:latin typeface="Helvetica Light" panose="020B0403020202020204" pitchFamily="34" charset="0"/>
              </a:rPr>
              <a:t> distancias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E7A457E-DD7A-8844-ACD4-F46F6366A498}"/>
              </a:ext>
            </a:extLst>
          </p:cNvPr>
          <p:cNvSpPr txBox="1"/>
          <p:nvPr/>
        </p:nvSpPr>
        <p:spPr>
          <a:xfrm>
            <a:off x="7284660" y="792772"/>
            <a:ext cx="3594254" cy="4699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latin typeface="Helvetica" pitchFamily="2" charset="0"/>
              </a:rPr>
              <a:t>¿Qué quiero?</a:t>
            </a:r>
          </a:p>
          <a:p>
            <a:endParaRPr lang="es-ES_tradnl" sz="3200" dirty="0">
              <a:latin typeface="Helvetica Light" panose="020B0403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Distancia 1 = 3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Distancia 2 = 6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Distancia 3 = 7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s-ES_tradnl" sz="3200" dirty="0">
                <a:latin typeface="Helvetica Light" panose="020B0403020202020204" pitchFamily="34" charset="0"/>
              </a:rPr>
              <a:t>K. Distancia = 40  </a:t>
            </a:r>
          </a:p>
        </p:txBody>
      </p:sp>
    </p:spTree>
    <p:extLst>
      <p:ext uri="{BB962C8B-B14F-4D97-AF65-F5344CB8AC3E}">
        <p14:creationId xmlns:p14="http://schemas.microsoft.com/office/powerpoint/2010/main" val="414970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251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Tarea 1.1 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565436"/>
            <a:ext cx="578422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Problema de las 3 cartas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E7A457E-DD7A-8844-ACD4-F46F6366A498}"/>
              </a:ext>
            </a:extLst>
          </p:cNvPr>
          <p:cNvSpPr txBox="1"/>
          <p:nvPr/>
        </p:nvSpPr>
        <p:spPr>
          <a:xfrm>
            <a:off x="7284660" y="792772"/>
            <a:ext cx="3594254" cy="4699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latin typeface="Helvetica" pitchFamily="2" charset="0"/>
              </a:rPr>
              <a:t>¿Qué quiero?</a:t>
            </a:r>
          </a:p>
          <a:p>
            <a:endParaRPr lang="es-ES_tradnl" sz="3200" dirty="0">
              <a:latin typeface="Helvetica Light" panose="020B0403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Distancia 1 = 3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Distancia 2 = 6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Distancia 3 = 7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_tradnl" sz="3200" dirty="0">
                <a:latin typeface="Helvetica Light" panose="020B0403020202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s-ES_tradnl" sz="3200" dirty="0">
                <a:latin typeface="Helvetica Light" panose="020B0403020202020204" pitchFamily="34" charset="0"/>
              </a:rPr>
              <a:t>K. Distancia = 40  </a:t>
            </a:r>
          </a:p>
        </p:txBody>
      </p:sp>
    </p:spTree>
    <p:extLst>
      <p:ext uri="{BB962C8B-B14F-4D97-AF65-F5344CB8AC3E}">
        <p14:creationId xmlns:p14="http://schemas.microsoft.com/office/powerpoint/2010/main" val="93937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5974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Gráficas en Python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9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4286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 err="1">
                <a:latin typeface="Helvetica" pitchFamily="2" charset="0"/>
              </a:rPr>
              <a:t>Matplotlib.pyplot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565436"/>
            <a:ext cx="5784227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Es un paquete que nos permite hacer gráficas de nuestros datos de manera sencilla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Importado mayormente como </a:t>
            </a:r>
            <a:r>
              <a:rPr lang="es-ES_tradnl" sz="2400" dirty="0" err="1">
                <a:latin typeface="Helvetica Light" panose="020B0403020202020204" pitchFamily="34" charset="0"/>
              </a:rPr>
              <a:t>plt</a:t>
            </a:r>
            <a:r>
              <a:rPr lang="es-ES_tradnl" sz="2400" dirty="0">
                <a:latin typeface="Helvetica Light" panose="020B0403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Múltiples modificaciones para las gráficas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6B303D1-C0EF-F243-841F-1E995829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44" y="366771"/>
            <a:ext cx="4064000" cy="304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AD0631-85C3-1D43-9CE6-F60FD35C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622" y="4264095"/>
            <a:ext cx="5020716" cy="16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2919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Línea - </a:t>
            </a:r>
            <a:r>
              <a:rPr lang="es-ES_tradnl" sz="4000" b="1" dirty="0" err="1">
                <a:latin typeface="Helvetica" pitchFamily="2" charset="0"/>
              </a:rPr>
              <a:t>plot</a:t>
            </a:r>
            <a:endParaRPr lang="es-ES_tradnl" sz="3600" b="1" dirty="0">
              <a:latin typeface="Helvetica" pitchFamily="2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056536E-2B13-E343-B927-7EB3B385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28" y="1532465"/>
            <a:ext cx="6242756" cy="46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Histograma</a:t>
            </a:r>
            <a:endParaRPr lang="es-ES_tradnl" sz="3600" b="1" dirty="0">
              <a:latin typeface="Helvetica" pitchFamily="2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104F98E-C2A2-AB4E-AFB5-7441CF51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522" y="1268680"/>
            <a:ext cx="6114956" cy="45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0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85388" y="3013500"/>
            <a:ext cx="4365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Nuevas reglas</a:t>
            </a:r>
          </a:p>
          <a:p>
            <a:r>
              <a:rPr lang="es-ES_tradnl" sz="4800" b="1" dirty="0" err="1">
                <a:solidFill>
                  <a:schemeClr val="bg1"/>
                </a:solidFill>
                <a:latin typeface="Helvetica" pitchFamily="2" charset="0"/>
              </a:rPr>
              <a:t>Jupyter</a:t>
            </a:r>
            <a:endParaRPr lang="es-ES_tradnl" sz="4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6066987" y="1398880"/>
            <a:ext cx="0" cy="40602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62EADBB-8CD4-5549-9D80-42A3A62B3903}"/>
              </a:ext>
            </a:extLst>
          </p:cNvPr>
          <p:cNvSpPr txBox="1"/>
          <p:nvPr/>
        </p:nvSpPr>
        <p:spPr>
          <a:xfrm>
            <a:off x="6587246" y="2382558"/>
            <a:ext cx="412484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Helvetica" pitchFamily="2" charset="0"/>
              </a:rPr>
              <a:t>Notas de clase </a:t>
            </a:r>
          </a:p>
          <a:p>
            <a:pPr marL="514350" indent="-514350">
              <a:buFont typeface="+mj-lt"/>
              <a:buAutoNum type="arabicPeriod"/>
            </a:pPr>
            <a:endParaRPr lang="es-ES_tradnl" sz="2400" b="1" dirty="0">
              <a:solidFill>
                <a:schemeClr val="bg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Helvetica" pitchFamily="2" charset="0"/>
              </a:rPr>
              <a:t>Tareas </a:t>
            </a:r>
          </a:p>
          <a:p>
            <a:pPr marL="514350" indent="-514350">
              <a:buFont typeface="+mj-lt"/>
              <a:buAutoNum type="arabicPeriod"/>
            </a:pPr>
            <a:endParaRPr lang="es-ES_tradnl" sz="2400" b="1" dirty="0">
              <a:solidFill>
                <a:schemeClr val="bg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Helvetica" pitchFamily="2" charset="0"/>
              </a:rPr>
              <a:t>Proyecto de la semana </a:t>
            </a:r>
          </a:p>
          <a:p>
            <a:endParaRPr lang="es-ES_tradnl" sz="3200" b="1" dirty="0">
              <a:solidFill>
                <a:schemeClr val="bg1"/>
              </a:solidFill>
              <a:latin typeface="Helvetica" pitchFamily="2" charset="0"/>
            </a:endParaRPr>
          </a:p>
          <a:p>
            <a:endParaRPr lang="es-ES_tradnl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Dispersión</a:t>
            </a:r>
            <a:endParaRPr lang="es-ES_tradnl" sz="3600" b="1" dirty="0">
              <a:latin typeface="Helvetica" pitchFamily="2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7D2BBF2-7BEA-544B-A830-B675AE0A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99" y="1643239"/>
            <a:ext cx="6017699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2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5773359" y="4636155"/>
            <a:ext cx="5530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¿Observaciones?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766673" y="5773309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Cara riendo sin relleno">
            <a:extLst>
              <a:ext uri="{FF2B5EF4-FFF2-40B4-BE49-F238E27FC236}">
                <a16:creationId xmlns:a16="http://schemas.microsoft.com/office/drawing/2014/main" id="{FFE6636B-DC1F-D046-B795-B8BEA01F3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5290" y="1708645"/>
            <a:ext cx="3440710" cy="34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5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Ejercicio 2.4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565436"/>
            <a:ext cx="5784227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Paradoja del cumpleaños: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¿Cuál es la probabilidad de que en un grupo de n personas, al menos 2 compartan un cumpleaños? 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Obtener una gráfica de la probabilidad respecto al tamaño de la muestra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6393720" y="4636155"/>
            <a:ext cx="4910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No borren nada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766673" y="5773309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Cara riendo sin relleno">
            <a:extLst>
              <a:ext uri="{FF2B5EF4-FFF2-40B4-BE49-F238E27FC236}">
                <a16:creationId xmlns:a16="http://schemas.microsoft.com/office/drawing/2014/main" id="{FFE6636B-DC1F-D046-B795-B8BEA01F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290" y="1708645"/>
            <a:ext cx="3440710" cy="34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5942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Variables aleatorias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43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5042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Variables Aleatorias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565436"/>
            <a:ext cx="5784227" cy="447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Una transformación en la cual podemos reescribir problemas en términos de números reales. </a:t>
            </a: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Ventajas:</a:t>
            </a:r>
            <a:r>
              <a:rPr lang="es-ES_tradnl" sz="2400" dirty="0">
                <a:latin typeface="Helvetica Light" panose="020B0403020202020204" pitchFamily="34" charset="0"/>
              </a:rPr>
              <a:t> si conocemos la distribución de probabilidad, es más cómodo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Desventajas: </a:t>
            </a:r>
            <a:r>
              <a:rPr lang="es-ES_tradnl" sz="2400" dirty="0">
                <a:latin typeface="Helvetica Light" panose="020B0403020202020204" pitchFamily="34" charset="0"/>
              </a:rPr>
              <a:t>Tienes que recordar que estas calculando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8C1C7F3-50AB-F04A-B26D-389E36C43BE1}"/>
              </a:ext>
            </a:extLst>
          </p:cNvPr>
          <p:cNvSpPr txBox="1"/>
          <p:nvPr/>
        </p:nvSpPr>
        <p:spPr>
          <a:xfrm>
            <a:off x="6940865" y="720714"/>
            <a:ext cx="480641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i="1" dirty="0">
                <a:latin typeface="Helvetica Light" panose="020B0403020202020204" pitchFamily="34" charset="0"/>
              </a:rPr>
              <a:t>X</a:t>
            </a:r>
            <a:r>
              <a:rPr lang="es-ES_tradnl" sz="2400" dirty="0">
                <a:latin typeface="Helvetica Light" panose="020B0403020202020204" pitchFamily="34" charset="0"/>
              </a:rPr>
              <a:t> sea el número de veces que el dado cae cara al ser tirado 3 veces consecutivas.</a:t>
            </a:r>
          </a:p>
        </p:txBody>
      </p:sp>
    </p:spTree>
    <p:extLst>
      <p:ext uri="{BB962C8B-B14F-4D97-AF65-F5344CB8AC3E}">
        <p14:creationId xmlns:p14="http://schemas.microsoft.com/office/powerpoint/2010/main" val="334177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5804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Valores esperados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91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4717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Valores esperados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565436"/>
            <a:ext cx="5784227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Considerando una variable aleatoria con alguna distribución de probabilidad, podemos encontrar que </a:t>
            </a:r>
            <a:r>
              <a:rPr lang="es-ES_tradnl" sz="2400" dirty="0" err="1">
                <a:latin typeface="Helvetica Light" panose="020B0403020202020204" pitchFamily="34" charset="0"/>
              </a:rPr>
              <a:t>hacy</a:t>
            </a:r>
            <a:r>
              <a:rPr lang="es-ES_tradnl" sz="2400" dirty="0">
                <a:latin typeface="Helvetica Light" panose="020B0403020202020204" pitchFamily="34" charset="0"/>
              </a:rPr>
              <a:t> ciertos valores a los que se tiende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EA56BBB-84B6-354B-B255-70A370B9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35" y="4625814"/>
            <a:ext cx="3797300" cy="133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96AC8B-4C29-AE45-B78E-723F9A89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92" y="366771"/>
            <a:ext cx="5067300" cy="2451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3F0023-8831-BC46-9027-9172EC82D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6" y="4220290"/>
            <a:ext cx="3406758" cy="120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08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7039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Estadística descriptiva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83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Glosario básico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756821"/>
            <a:ext cx="578422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Población: </a:t>
            </a:r>
            <a:r>
              <a:rPr lang="es-ES_tradnl" sz="2400" dirty="0">
                <a:latin typeface="Helvetica Light" panose="020B0403020202020204" pitchFamily="34" charset="0"/>
              </a:rPr>
              <a:t>colección total de objetos de interés </a:t>
            </a:r>
          </a:p>
          <a:p>
            <a:pPr algn="just">
              <a:lnSpc>
                <a:spcPct val="150000"/>
              </a:lnSpc>
            </a:pPr>
            <a:endParaRPr lang="es-ES_tradnl" sz="1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Muestra: </a:t>
            </a:r>
            <a:r>
              <a:rPr lang="es-ES_tradnl" sz="2400" dirty="0">
                <a:latin typeface="Helvetica Light" panose="020B0403020202020204" pitchFamily="34" charset="0"/>
              </a:rPr>
              <a:t>subconjunto de la población</a:t>
            </a:r>
          </a:p>
          <a:p>
            <a:pPr algn="just">
              <a:lnSpc>
                <a:spcPct val="150000"/>
              </a:lnSpc>
            </a:pPr>
            <a:endParaRPr lang="es-ES_tradnl" sz="1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E. Descriptiva: </a:t>
            </a:r>
            <a:r>
              <a:rPr lang="es-ES_tradnl" sz="2400" dirty="0">
                <a:latin typeface="Helvetica Light" panose="020B0403020202020204" pitchFamily="34" charset="0"/>
              </a:rPr>
              <a:t>Organiza y presenta datos obtenidos mediante algún proceso para la toma de decisiones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8C1C7F3-50AB-F04A-B26D-389E36C43BE1}"/>
              </a:ext>
            </a:extLst>
          </p:cNvPr>
          <p:cNvSpPr txBox="1"/>
          <p:nvPr/>
        </p:nvSpPr>
        <p:spPr>
          <a:xfrm>
            <a:off x="6918045" y="481866"/>
            <a:ext cx="480641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Notación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N  -  Tamaño de población</a:t>
            </a: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n   – Tamaño de muestra</a:t>
            </a:r>
          </a:p>
          <a:p>
            <a:pPr algn="just">
              <a:lnSpc>
                <a:spcPct val="150000"/>
              </a:lnSpc>
            </a:pPr>
            <a:r>
              <a:rPr lang="es-ES_tradnl" sz="2400" b="1" dirty="0" err="1">
                <a:latin typeface="Helvetica Light" panose="020B0403020202020204" pitchFamily="34" charset="0"/>
              </a:rPr>
              <a:t>x</a:t>
            </a:r>
            <a:r>
              <a:rPr lang="es-ES_tradnl" sz="2400" b="1" baseline="-25000" dirty="0" err="1">
                <a:latin typeface="Helvetica Light" panose="020B0403020202020204" pitchFamily="34" charset="0"/>
              </a:rPr>
              <a:t>m</a:t>
            </a:r>
            <a:r>
              <a:rPr lang="es-ES_tradnl" sz="2400" b="1" dirty="0">
                <a:latin typeface="Helvetica Light" panose="020B0403020202020204" pitchFamily="34" charset="0"/>
              </a:rPr>
              <a:t> – m-</a:t>
            </a:r>
            <a:r>
              <a:rPr lang="es-ES_tradnl" sz="2400" b="1" dirty="0" err="1">
                <a:latin typeface="Helvetica Light" panose="020B0403020202020204" pitchFamily="34" charset="0"/>
              </a:rPr>
              <a:t>ésismo</a:t>
            </a:r>
            <a:r>
              <a:rPr lang="es-ES_tradnl" sz="2400" b="1" dirty="0">
                <a:latin typeface="Helvetica Light" panose="020B0403020202020204" pitchFamily="34" charset="0"/>
              </a:rPr>
              <a:t> elemento de un</a:t>
            </a: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	conjunto  </a:t>
            </a:r>
          </a:p>
        </p:txBody>
      </p:sp>
    </p:spTree>
    <p:extLst>
      <p:ext uri="{BB962C8B-B14F-4D97-AF65-F5344CB8AC3E}">
        <p14:creationId xmlns:p14="http://schemas.microsoft.com/office/powerpoint/2010/main" val="190603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85388" y="3013500"/>
            <a:ext cx="466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Temario del día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6066987" y="1398880"/>
            <a:ext cx="0" cy="40602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62EADBB-8CD4-5549-9D80-42A3A62B3903}"/>
              </a:ext>
            </a:extLst>
          </p:cNvPr>
          <p:cNvSpPr txBox="1"/>
          <p:nvPr/>
        </p:nvSpPr>
        <p:spPr>
          <a:xfrm>
            <a:off x="6587246" y="2382558"/>
            <a:ext cx="4039888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Helvetica" pitchFamily="2" charset="0"/>
              </a:rPr>
              <a:t>Ejercicios en </a:t>
            </a:r>
            <a:r>
              <a:rPr lang="es-ES_tradnl" sz="2400" b="1" dirty="0" err="1">
                <a:solidFill>
                  <a:schemeClr val="bg1"/>
                </a:solidFill>
                <a:latin typeface="Helvetica" pitchFamily="2" charset="0"/>
              </a:rPr>
              <a:t>Jupyter</a:t>
            </a:r>
            <a:endParaRPr lang="es-ES_tradnl" sz="2400" b="1" dirty="0">
              <a:solidFill>
                <a:schemeClr val="bg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s-ES_tradnl" sz="2400" b="1" dirty="0">
              <a:solidFill>
                <a:schemeClr val="bg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Helvetica" pitchFamily="2" charset="0"/>
              </a:rPr>
              <a:t>Estadística descriptiva</a:t>
            </a:r>
          </a:p>
          <a:p>
            <a:pPr marL="514350" indent="-514350">
              <a:buFont typeface="+mj-lt"/>
              <a:buAutoNum type="arabicPeriod"/>
            </a:pPr>
            <a:endParaRPr lang="es-ES_tradnl" sz="2400" b="1" dirty="0">
              <a:solidFill>
                <a:schemeClr val="bg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2400" b="1">
                <a:solidFill>
                  <a:schemeClr val="bg1"/>
                </a:solidFill>
                <a:latin typeface="Helvetica" pitchFamily="2" charset="0"/>
              </a:rPr>
              <a:t>Variables aleatorias</a:t>
            </a:r>
          </a:p>
          <a:p>
            <a:endParaRPr lang="es-ES_tradnl" sz="3200" b="1" dirty="0">
              <a:solidFill>
                <a:schemeClr val="bg1"/>
              </a:solidFill>
              <a:latin typeface="Helvetica" pitchFamily="2" charset="0"/>
            </a:endParaRPr>
          </a:p>
          <a:p>
            <a:endParaRPr lang="es-ES_tradnl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80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63760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4649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Tendencia central 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679533" y="1901856"/>
            <a:ext cx="5784227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Media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Mediana 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8C1C7F3-50AB-F04A-B26D-389E36C43BE1}"/>
              </a:ext>
            </a:extLst>
          </p:cNvPr>
          <p:cNvSpPr txBox="1"/>
          <p:nvPr/>
        </p:nvSpPr>
        <p:spPr>
          <a:xfrm>
            <a:off x="6896680" y="1460425"/>
            <a:ext cx="4806411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Media ponderada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Moda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9DB203-0AC5-6349-956E-3D6F59D61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5" t="78490" r="-3826" b="-1619"/>
          <a:stretch/>
        </p:blipFill>
        <p:spPr>
          <a:xfrm>
            <a:off x="8705924" y="1714850"/>
            <a:ext cx="3124691" cy="14393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D0DCC0-2B48-CD46-A082-3E269BF6A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1" b="76871"/>
          <a:stretch/>
        </p:blipFill>
        <p:spPr>
          <a:xfrm>
            <a:off x="2383077" y="1714850"/>
            <a:ext cx="2645996" cy="14393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CEEB2C2-444C-E846-9FCF-F1CF59504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73" t="28543" r="-2340" b="53118"/>
          <a:stretch/>
        </p:blipFill>
        <p:spPr>
          <a:xfrm>
            <a:off x="3930161" y="4466492"/>
            <a:ext cx="2279649" cy="11412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63E6B39-E948-1545-B667-B6682D935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9" t="54681" r="-13726" b="26980"/>
          <a:stretch/>
        </p:blipFill>
        <p:spPr>
          <a:xfrm>
            <a:off x="4128124" y="5691120"/>
            <a:ext cx="2279649" cy="11412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4C67565-B7AA-9344-9B74-8A3C08ADF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9" t="25411" r="77319" b="56250"/>
          <a:stretch/>
        </p:blipFill>
        <p:spPr>
          <a:xfrm>
            <a:off x="799453" y="4665790"/>
            <a:ext cx="868371" cy="11412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CF4D672-0465-6642-95AE-C9DF6053A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60" t="32281" r="58622" b="55967"/>
          <a:stretch/>
        </p:blipFill>
        <p:spPr>
          <a:xfrm>
            <a:off x="2842888" y="4533288"/>
            <a:ext cx="988291" cy="7313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263818-71DA-6E41-9459-3B2C1CC2D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412" r="43601" b="26706"/>
          <a:stretch/>
        </p:blipFill>
        <p:spPr>
          <a:xfrm>
            <a:off x="1917279" y="5479520"/>
            <a:ext cx="2693176" cy="12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83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Dispersión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512142" y="1756821"/>
            <a:ext cx="5784227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Rango 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Varianza d  </a:t>
            </a:r>
          </a:p>
          <a:p>
            <a:pPr algn="just">
              <a:lnSpc>
                <a:spcPct val="150000"/>
              </a:lnSpc>
            </a:pPr>
            <a:endParaRPr lang="es-ES_tradnl" sz="2400" b="1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8C1C7F3-50AB-F04A-B26D-389E36C43BE1}"/>
              </a:ext>
            </a:extLst>
          </p:cNvPr>
          <p:cNvSpPr txBox="1"/>
          <p:nvPr/>
        </p:nvSpPr>
        <p:spPr>
          <a:xfrm>
            <a:off x="6896680" y="1460425"/>
            <a:ext cx="4806411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Desviación estándar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984B7-6D32-6D43-9FA7-868DB236D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58"/>
          <a:stretch/>
        </p:blipFill>
        <p:spPr>
          <a:xfrm>
            <a:off x="679533" y="2127941"/>
            <a:ext cx="4699000" cy="5826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A8719AA-765D-7341-B95D-947C8F576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18" b="27082"/>
          <a:stretch/>
        </p:blipFill>
        <p:spPr>
          <a:xfrm>
            <a:off x="1054755" y="4157885"/>
            <a:ext cx="4699000" cy="15276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FE6CD9-1499-4847-8AC4-8D5C2DD9F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18" t="85191" r="-7283" b="-6567"/>
          <a:stretch/>
        </p:blipFill>
        <p:spPr>
          <a:xfrm>
            <a:off x="8010300" y="2456084"/>
            <a:ext cx="2037727" cy="7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4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66287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Distribuciones de </a:t>
            </a:r>
          </a:p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probabilidad clásicas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6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FB0A286-7189-8D48-B8BF-013890A83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581884"/>
              </p:ext>
            </p:extLst>
          </p:nvPr>
        </p:nvGraphicFramePr>
        <p:xfrm>
          <a:off x="1616529" y="0"/>
          <a:ext cx="10575471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133">
                  <a:extLst>
                    <a:ext uri="{9D8B030D-6E8A-4147-A177-3AD203B41FA5}">
                      <a16:colId xmlns:a16="http://schemas.microsoft.com/office/drawing/2014/main" val="3716098648"/>
                    </a:ext>
                  </a:extLst>
                </a:gridCol>
                <a:gridCol w="4451257">
                  <a:extLst>
                    <a:ext uri="{9D8B030D-6E8A-4147-A177-3AD203B41FA5}">
                      <a16:colId xmlns:a16="http://schemas.microsoft.com/office/drawing/2014/main" val="2193385722"/>
                    </a:ext>
                  </a:extLst>
                </a:gridCol>
                <a:gridCol w="4018081">
                  <a:extLst>
                    <a:ext uri="{9D8B030D-6E8A-4147-A177-3AD203B41FA5}">
                      <a16:colId xmlns:a16="http://schemas.microsoft.com/office/drawing/2014/main" val="2194043893"/>
                    </a:ext>
                  </a:extLst>
                </a:gridCol>
              </a:tblGrid>
              <a:tr h="1415668">
                <a:tc>
                  <a:txBody>
                    <a:bodyPr/>
                    <a:lstStyle/>
                    <a:p>
                      <a:pPr algn="ctr"/>
                      <a:r>
                        <a:rPr lang="es-ES_tradnl" b="1" i="0" dirty="0">
                          <a:solidFill>
                            <a:schemeClr val="accent2"/>
                          </a:solidFill>
                          <a:latin typeface="Helvetica Light" panose="020B0403020202020204" pitchFamily="34" charset="0"/>
                        </a:rPr>
                        <a:t>Binomial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latin typeface="Helvetica Light" panose="020B0403020202020204" pitchFamily="34" charset="0"/>
                        </a:rPr>
                        <a:t> x éxitos en n pruebas dicotómicas e independientes con p individual contante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0" i="0" dirty="0"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581958"/>
                  </a:ext>
                </a:extLst>
              </a:tr>
              <a:tr h="1360583">
                <a:tc>
                  <a:txBody>
                    <a:bodyPr/>
                    <a:lstStyle/>
                    <a:p>
                      <a:pPr algn="ctr"/>
                      <a:r>
                        <a:rPr lang="es-ES_tradnl" b="1" i="0" dirty="0" err="1">
                          <a:solidFill>
                            <a:schemeClr val="accent2"/>
                          </a:solidFill>
                          <a:latin typeface="Helvetica Light" panose="020B0403020202020204" pitchFamily="34" charset="0"/>
                        </a:rPr>
                        <a:t>Hipergeométrica</a:t>
                      </a:r>
                      <a:r>
                        <a:rPr lang="es-ES_tradnl" b="1" i="0" dirty="0">
                          <a:solidFill>
                            <a:schemeClr val="accent2"/>
                          </a:solidFill>
                          <a:latin typeface="Helvetica Light" panose="020B0403020202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latin typeface="Helvetica Light" panose="020B0403020202020204" pitchFamily="34" charset="0"/>
                        </a:rPr>
                        <a:t>x número de éxitos al tomar una muestra de tamaño n de una población total N con M posibles sin reemplazo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0" i="0" dirty="0"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54501"/>
                  </a:ext>
                </a:extLst>
              </a:tr>
              <a:tr h="1360583">
                <a:tc>
                  <a:txBody>
                    <a:bodyPr/>
                    <a:lstStyle/>
                    <a:p>
                      <a:pPr algn="ctr"/>
                      <a:r>
                        <a:rPr lang="es-ES_tradnl" b="1" i="0" dirty="0">
                          <a:solidFill>
                            <a:schemeClr val="accent2"/>
                          </a:solidFill>
                          <a:latin typeface="Helvetica Light" panose="020B0403020202020204" pitchFamily="34" charset="0"/>
                        </a:rPr>
                        <a:t>Binomial Negativa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latin typeface="Helvetica Light" panose="020B0403020202020204" pitchFamily="34" charset="0"/>
                        </a:rPr>
                        <a:t>En una secuencia de pruebas dicotómicas con p constante, la probabilidad de encontrar el r-</a:t>
                      </a:r>
                      <a:r>
                        <a:rPr lang="es-ES_tradnl" b="0" i="0" dirty="0" err="1">
                          <a:latin typeface="Helvetica Light" panose="020B0403020202020204" pitchFamily="34" charset="0"/>
                        </a:rPr>
                        <a:t>ésimo</a:t>
                      </a:r>
                      <a:r>
                        <a:rPr lang="es-ES_tradnl" b="0" i="0" dirty="0">
                          <a:latin typeface="Helvetica Light" panose="020B0403020202020204" pitchFamily="34" charset="0"/>
                        </a:rPr>
                        <a:t> éxito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0" i="0" dirty="0"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139134"/>
                  </a:ext>
                </a:extLst>
              </a:tr>
              <a:tr h="1360583">
                <a:tc>
                  <a:txBody>
                    <a:bodyPr/>
                    <a:lstStyle/>
                    <a:p>
                      <a:pPr algn="ctr"/>
                      <a:r>
                        <a:rPr lang="es-ES_tradnl" b="1" i="0" dirty="0" err="1">
                          <a:solidFill>
                            <a:schemeClr val="accent2"/>
                          </a:solidFill>
                          <a:latin typeface="Helvetica Light" panose="020B0403020202020204" pitchFamily="34" charset="0"/>
                        </a:rPr>
                        <a:t>Poisson</a:t>
                      </a:r>
                      <a:endParaRPr lang="es-ES_tradnl" b="1" i="0" dirty="0">
                        <a:solidFill>
                          <a:schemeClr val="accent2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latin typeface="Helvetica Light" panose="020B0403020202020204" pitchFamily="34" charset="0"/>
                        </a:rPr>
                        <a:t>x número de éxitos en un cierto intervalo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0" i="0" dirty="0"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68180"/>
                  </a:ext>
                </a:extLst>
              </a:tr>
              <a:tr h="1360583">
                <a:tc>
                  <a:txBody>
                    <a:bodyPr/>
                    <a:lstStyle/>
                    <a:p>
                      <a:pPr algn="ctr"/>
                      <a:r>
                        <a:rPr lang="es-ES_tradnl" b="1" i="0" dirty="0">
                          <a:solidFill>
                            <a:schemeClr val="accent2"/>
                          </a:solidFill>
                          <a:latin typeface="Helvetica Light" panose="020B0403020202020204" pitchFamily="34" charset="0"/>
                        </a:rPr>
                        <a:t>Geométrica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latin typeface="Helvetica Light" panose="020B0403020202020204" pitchFamily="34" charset="0"/>
                        </a:rPr>
                        <a:t>Probabilidad de encontrar el primer éxito en x número de intentos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0" i="0" dirty="0"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711726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6E50202-B667-9B46-90D4-85FF5902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127" y="263490"/>
            <a:ext cx="3165929" cy="1006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154FC8-7EE6-A946-9210-AB1F5411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357" y="4359729"/>
            <a:ext cx="1200114" cy="11230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F29C56-D0A4-4B43-BA5E-0CBD5EDD6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08" t="68407" r="-2" b="338"/>
          <a:stretch/>
        </p:blipFill>
        <p:spPr>
          <a:xfrm>
            <a:off x="8509000" y="1955143"/>
            <a:ext cx="3330122" cy="4211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8CACCE-1802-3945-9F58-13108CDB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44" t="-3033" b="85173"/>
          <a:stretch/>
        </p:blipFill>
        <p:spPr>
          <a:xfrm>
            <a:off x="9070539" y="5890985"/>
            <a:ext cx="1809749" cy="5225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ED1DB8-4121-BC48-9E9D-D96E13AA6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18" t="25431" b="41640"/>
          <a:stretch/>
        </p:blipFill>
        <p:spPr>
          <a:xfrm>
            <a:off x="8344807" y="2947307"/>
            <a:ext cx="3524249" cy="96338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6A4E219-225B-BC4B-B406-C466D928F014}"/>
              </a:ext>
            </a:extLst>
          </p:cNvPr>
          <p:cNvSpPr txBox="1"/>
          <p:nvPr/>
        </p:nvSpPr>
        <p:spPr>
          <a:xfrm rot="16200000">
            <a:off x="-484584" y="3130359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009193"/>
                </a:solidFill>
                <a:latin typeface="Helvetica" pitchFamily="2" charset="0"/>
              </a:rPr>
              <a:t>Discretas</a:t>
            </a:r>
            <a:endParaRPr lang="es-ES_tradnl" b="1" dirty="0">
              <a:solidFill>
                <a:srgbClr val="00919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1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FEC4FEFE-5D73-7A43-8638-67351B52AFD7}"/>
              </a:ext>
            </a:extLst>
          </p:cNvPr>
          <p:cNvSpPr txBox="1"/>
          <p:nvPr/>
        </p:nvSpPr>
        <p:spPr>
          <a:xfrm rot="16200000">
            <a:off x="-1879189" y="3130359"/>
            <a:ext cx="5516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009193"/>
                </a:solidFill>
                <a:latin typeface="Helvetica" pitchFamily="2" charset="0"/>
              </a:rPr>
              <a:t>Distribución normal</a:t>
            </a:r>
            <a:endParaRPr lang="es-ES_tradnl" b="1" dirty="0">
              <a:solidFill>
                <a:srgbClr val="009193"/>
              </a:solidFill>
              <a:latin typeface="Helvetica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ADE653-7001-0342-A7C5-E26A2C05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58" y="543942"/>
            <a:ext cx="8077200" cy="11868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203777-986D-8B42-8467-30966AB60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44" y="3683391"/>
            <a:ext cx="9056914" cy="28523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09B46C-2127-344E-9866-3D1E87C15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96" y="2314222"/>
            <a:ext cx="3976007" cy="12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01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5028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Distribución normal</a:t>
            </a:r>
            <a:endParaRPr lang="es-ES_tradnl" sz="3600" b="1" dirty="0">
              <a:latin typeface="Helvetica" pitchFamily="2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BC7ED5C-1234-D74F-96F7-6CFD21470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" t="1271" r="34424" b="-1271"/>
          <a:stretch/>
        </p:blipFill>
        <p:spPr>
          <a:xfrm>
            <a:off x="166146" y="2059515"/>
            <a:ext cx="6125516" cy="13694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4D4475-F203-AB40-A770-29D089C3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3" y="4401261"/>
            <a:ext cx="4587695" cy="13856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613A3F5-E246-7D41-9386-B296A1CA1F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475" t="1560" r="32859" b="-1560"/>
          <a:stretch/>
        </p:blipFill>
        <p:spPr>
          <a:xfrm>
            <a:off x="6694329" y="3638889"/>
            <a:ext cx="2324557" cy="28523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5DF4A1A-08E5-424C-90D1-7ED237441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812"/>
          <a:stretch/>
        </p:blipFill>
        <p:spPr>
          <a:xfrm>
            <a:off x="7434708" y="366771"/>
            <a:ext cx="3730356" cy="285234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D5C6534-D41B-9648-A6D8-DFEA040C47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190" r="658"/>
          <a:stretch/>
        </p:blipFill>
        <p:spPr>
          <a:xfrm>
            <a:off x="9194744" y="3638889"/>
            <a:ext cx="2821398" cy="28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12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407773" y="-186267"/>
            <a:ext cx="5784227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Normal Estándar</a:t>
            </a:r>
            <a:endParaRPr lang="es-ES_tradnl" sz="3600" b="1" dirty="0">
              <a:latin typeface="Helvetica" pitchFamily="2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590CD47-3962-C54E-A28F-64C47917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36699"/>
            <a:ext cx="5905500" cy="1892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1B6D2F-A704-C74A-A8F6-FEFF2DB1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495800"/>
            <a:ext cx="3314700" cy="825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F4C496-A631-3144-99F8-A649B86A8B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3035" y="720714"/>
            <a:ext cx="5473702" cy="25590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097E60-181E-9C43-AA82-2D8AA78E6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286" y="4495800"/>
            <a:ext cx="2235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2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4570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Álgebra lineal 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8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Números aleatorios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4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033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¿Aleatorio?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320229" y="1565436"/>
            <a:ext cx="6232778" cy="476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Python posee un generador de números </a:t>
            </a:r>
            <a:r>
              <a:rPr lang="es-ES_tradnl" sz="2400" dirty="0" err="1">
                <a:latin typeface="Helvetica Light" panose="020B0403020202020204" pitchFamily="34" charset="0"/>
              </a:rPr>
              <a:t>pseudoaleatorios</a:t>
            </a: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Buenas aproximaciones, suficiente para la mayoría de las aplicaciones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b="1" dirty="0">
                <a:latin typeface="Helvetica Light" panose="020B0403020202020204" pitchFamily="34" charset="0"/>
              </a:rPr>
              <a:t>Documentación</a:t>
            </a:r>
          </a:p>
          <a:p>
            <a:pPr algn="just">
              <a:lnSpc>
                <a:spcPct val="150000"/>
              </a:lnSpc>
            </a:pPr>
            <a:r>
              <a:rPr lang="es-ES_tradnl" sz="1600" dirty="0">
                <a:latin typeface="Helvetica Light" panose="020B0403020202020204" pitchFamily="34" charset="0"/>
              </a:rPr>
              <a:t>https://</a:t>
            </a:r>
            <a:r>
              <a:rPr lang="es-ES_tradnl" sz="1600" dirty="0" err="1">
                <a:latin typeface="Helvetica Light" panose="020B0403020202020204" pitchFamily="34" charset="0"/>
              </a:rPr>
              <a:t>docs.scipy.org</a:t>
            </a:r>
            <a:r>
              <a:rPr lang="es-ES_tradnl" sz="1600" dirty="0">
                <a:latin typeface="Helvetica Light" panose="020B0403020202020204" pitchFamily="34" charset="0"/>
              </a:rPr>
              <a:t>/</a:t>
            </a:r>
            <a:r>
              <a:rPr lang="es-ES_tradnl" sz="1600" dirty="0" err="1">
                <a:latin typeface="Helvetica Light" panose="020B0403020202020204" pitchFamily="34" charset="0"/>
              </a:rPr>
              <a:t>doc</a:t>
            </a:r>
            <a:r>
              <a:rPr lang="es-ES_tradnl" sz="1600" dirty="0">
                <a:latin typeface="Helvetica Light" panose="020B0403020202020204" pitchFamily="34" charset="0"/>
              </a:rPr>
              <a:t>/numpy-1.15.1/</a:t>
            </a:r>
            <a:r>
              <a:rPr lang="es-ES_tradnl" sz="1600" dirty="0" err="1">
                <a:latin typeface="Helvetica Light" panose="020B0403020202020204" pitchFamily="34" charset="0"/>
              </a:rPr>
              <a:t>reference</a:t>
            </a:r>
            <a:r>
              <a:rPr lang="es-ES_tradnl" sz="1600" dirty="0">
                <a:latin typeface="Helvetica Light" panose="020B0403020202020204" pitchFamily="34" charset="0"/>
              </a:rPr>
              <a:t>/</a:t>
            </a:r>
            <a:r>
              <a:rPr lang="es-ES_tradnl" sz="1600" dirty="0" err="1">
                <a:latin typeface="Helvetica Light" panose="020B0403020202020204" pitchFamily="34" charset="0"/>
              </a:rPr>
              <a:t>routines.random.html</a:t>
            </a:r>
            <a:endParaRPr lang="es-ES_tradnl" sz="16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F2978E2-630D-B84B-AB88-FA32EFC697C7}"/>
              </a:ext>
            </a:extLst>
          </p:cNvPr>
          <p:cNvSpPr txBox="1"/>
          <p:nvPr/>
        </p:nvSpPr>
        <p:spPr>
          <a:xfrm>
            <a:off x="7440723" y="366771"/>
            <a:ext cx="4043282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Naturaleza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467F54-6ED5-7D4A-920A-96957190C09F}"/>
              </a:ext>
            </a:extLst>
          </p:cNvPr>
          <p:cNvSpPr txBox="1"/>
          <p:nvPr/>
        </p:nvSpPr>
        <p:spPr>
          <a:xfrm>
            <a:off x="7440723" y="3428999"/>
            <a:ext cx="4043282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Humano </a:t>
            </a:r>
          </a:p>
        </p:txBody>
      </p:sp>
    </p:spTree>
    <p:extLst>
      <p:ext uri="{BB962C8B-B14F-4D97-AF65-F5344CB8AC3E}">
        <p14:creationId xmlns:p14="http://schemas.microsoft.com/office/powerpoint/2010/main" val="8981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37E594-CB4F-FB4B-BACD-064C0B411F25}"/>
              </a:ext>
            </a:extLst>
          </p:cNvPr>
          <p:cNvSpPr txBox="1"/>
          <p:nvPr/>
        </p:nvSpPr>
        <p:spPr>
          <a:xfrm>
            <a:off x="855407" y="1877965"/>
            <a:ext cx="4330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chemeClr val="bg1"/>
                </a:solidFill>
                <a:latin typeface="Helvetica" pitchFamily="2" charset="0"/>
              </a:rPr>
              <a:t>Simulaciones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9522AF-B812-104F-8334-5A0F2F458AF0}"/>
              </a:ext>
            </a:extLst>
          </p:cNvPr>
          <p:cNvCxnSpPr>
            <a:cxnSpLocks/>
          </p:cNvCxnSpPr>
          <p:nvPr/>
        </p:nvCxnSpPr>
        <p:spPr>
          <a:xfrm>
            <a:off x="855407" y="1396181"/>
            <a:ext cx="2192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1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3804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Pasito a pasito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278005" y="1743454"/>
            <a:ext cx="6232778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Múltiples soluciones en código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900" dirty="0">
              <a:latin typeface="Helvetica Light" panose="020B0403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Algoritmos: independientes del ambiente</a:t>
            </a:r>
          </a:p>
          <a:p>
            <a:pPr algn="just">
              <a:lnSpc>
                <a:spcPct val="150000"/>
              </a:lnSpc>
            </a:pPr>
            <a:endParaRPr lang="es-ES_tradnl" sz="900" dirty="0">
              <a:latin typeface="Helvetica Light" panose="020B0403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Comentarios: muy útiles para modificaciones posteriores o compartir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900" dirty="0">
              <a:latin typeface="Helvetica Light" panose="020B0403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Revisión de errores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900" dirty="0">
              <a:latin typeface="Helvetica Light" panose="020B0403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Código seccionado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2400" dirty="0">
              <a:latin typeface="Helvetica Light" panose="020B0403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F2978E2-630D-B84B-AB88-FA32EFC697C7}"/>
              </a:ext>
            </a:extLst>
          </p:cNvPr>
          <p:cNvSpPr txBox="1"/>
          <p:nvPr/>
        </p:nvSpPr>
        <p:spPr>
          <a:xfrm>
            <a:off x="7066844" y="366771"/>
            <a:ext cx="4727139" cy="640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Intentemos </a:t>
            </a:r>
          </a:p>
          <a:p>
            <a:pPr>
              <a:lnSpc>
                <a:spcPct val="150000"/>
              </a:lnSpc>
            </a:pPr>
            <a:endParaRPr lang="es-ES_tradnl" sz="1000" b="1" dirty="0">
              <a:latin typeface="Helvetica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>
                <a:latin typeface="Helvetica Light" panose="020B0403020202020204" pitchFamily="34" charset="0"/>
              </a:rPr>
              <a:t>Identifiquen los parámetros de entrada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>
                <a:latin typeface="Helvetica Light" panose="020B0403020202020204" pitchFamily="34" charset="0"/>
              </a:rPr>
              <a:t>Salidas necesarias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>
                <a:latin typeface="Helvetica Light" panose="020B0403020202020204" pitchFamily="34" charset="0"/>
              </a:rPr>
              <a:t>Establezcan pasos para alcanzar la meta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>
                <a:latin typeface="Helvetica Light" panose="020B0403020202020204" pitchFamily="34" charset="0"/>
              </a:rPr>
              <a:t>¿Qué puedo hacer para solucionar cada uno de los pasos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s-ES_tradnl" sz="2400" b="1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250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En la guerra y el amor…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278005" y="1743454"/>
            <a:ext cx="6232778" cy="39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¡ (Casi) Todo se vale!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Lista de pasos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Diagramas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Dibujitos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Helvetica Light" panose="020B0403020202020204" pitchFamily="34" charset="0"/>
              </a:rPr>
              <a:t>Preguntar y dialogar con la gente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Pero tengan su código, no lo copien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F2978E2-630D-B84B-AB88-FA32EFC697C7}"/>
              </a:ext>
            </a:extLst>
          </p:cNvPr>
          <p:cNvSpPr txBox="1"/>
          <p:nvPr/>
        </p:nvSpPr>
        <p:spPr>
          <a:xfrm>
            <a:off x="7097124" y="28104"/>
            <a:ext cx="4727139" cy="357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Matlab</a:t>
            </a:r>
            <a:r>
              <a:rPr lang="es-ES_tradnl" sz="3200" b="1" dirty="0">
                <a:latin typeface="Helvetica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A=</a:t>
            </a:r>
            <a:r>
              <a:rPr lang="es-ES_tradnl" sz="1200" dirty="0" err="1">
                <a:latin typeface="Helvetica Light" panose="020B0403020202020204" pitchFamily="34" charset="0"/>
              </a:rPr>
              <a:t>zeros</a:t>
            </a:r>
            <a:r>
              <a:rPr lang="es-ES_tradnl" sz="1200" dirty="0">
                <a:latin typeface="Helvetica Light" panose="020B0403020202020204" pitchFamily="34" charset="0"/>
              </a:rPr>
              <a:t>(1,1000)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for</a:t>
            </a:r>
            <a:r>
              <a:rPr lang="es-ES_tradnl" sz="1200" dirty="0">
                <a:latin typeface="Helvetica Light" panose="020B0403020202020204" pitchFamily="34" charset="0"/>
              </a:rPr>
              <a:t> ii=1:length(A)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a=rand()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if</a:t>
            </a:r>
            <a:r>
              <a:rPr lang="es-ES_tradnl" sz="1200" dirty="0">
                <a:latin typeface="Helvetica Light" panose="020B0403020202020204" pitchFamily="34" charset="0"/>
              </a:rPr>
              <a:t> a&gt;0.5 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A(ii)=a^2;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else</a:t>
            </a:r>
            <a:r>
              <a:rPr lang="es-ES_tradnl" sz="1200" dirty="0">
                <a:latin typeface="Helvetica Light" panose="020B0403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A(i)i=0;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end</a:t>
            </a:r>
            <a:endParaRPr lang="es-ES_tradnl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end</a:t>
            </a:r>
            <a:endParaRPr lang="es-ES_tradnl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46F484-C576-534F-9BBD-E3E0C5FFF7D1}"/>
              </a:ext>
            </a:extLst>
          </p:cNvPr>
          <p:cNvSpPr txBox="1"/>
          <p:nvPr/>
        </p:nvSpPr>
        <p:spPr>
          <a:xfrm>
            <a:off x="7186830" y="3602288"/>
            <a:ext cx="4727139" cy="3547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Python </a:t>
            </a:r>
          </a:p>
          <a:p>
            <a:pPr>
              <a:lnSpc>
                <a:spcPct val="150000"/>
              </a:lnSpc>
            </a:pPr>
            <a:r>
              <a:rPr lang="es-ES_tradnl" sz="2000" b="1" dirty="0">
                <a:latin typeface="Helvetica" pitchFamily="2" charset="0"/>
              </a:rPr>
              <a:t> </a:t>
            </a:r>
            <a:r>
              <a:rPr lang="es-ES_tradnl" sz="1200" dirty="0">
                <a:latin typeface="Helvetica Light" panose="020B0403020202020204" pitchFamily="34" charset="0"/>
              </a:rPr>
              <a:t>A=</a:t>
            </a:r>
            <a:r>
              <a:rPr lang="es-ES_tradnl" sz="1200" dirty="0" err="1">
                <a:latin typeface="Helvetica Light" panose="020B0403020202020204" pitchFamily="34" charset="0"/>
              </a:rPr>
              <a:t>np.zeros</a:t>
            </a:r>
            <a:r>
              <a:rPr lang="es-ES_tradnl" sz="1200" dirty="0">
                <a:latin typeface="Helvetica Light" panose="020B0403020202020204" pitchFamily="34" charset="0"/>
              </a:rPr>
              <a:t>(1000)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for</a:t>
            </a:r>
            <a:r>
              <a:rPr lang="es-ES_tradnl" sz="1200" dirty="0">
                <a:latin typeface="Helvetica Light" panose="020B0403020202020204" pitchFamily="34" charset="0"/>
              </a:rPr>
              <a:t> ii in </a:t>
            </a:r>
            <a:r>
              <a:rPr lang="es-ES_tradnl" sz="1200" dirty="0" err="1">
                <a:latin typeface="Helvetica Light" panose="020B0403020202020204" pitchFamily="34" charset="0"/>
              </a:rPr>
              <a:t>range</a:t>
            </a:r>
            <a:r>
              <a:rPr lang="es-ES_tradnl" sz="1200" dirty="0">
                <a:latin typeface="Helvetica Light" panose="020B0403020202020204" pitchFamily="34" charset="0"/>
              </a:rPr>
              <a:t>(1000):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a=</a:t>
            </a:r>
            <a:r>
              <a:rPr lang="es-ES_tradnl" sz="1200" dirty="0" err="1">
                <a:latin typeface="Helvetica Light" panose="020B0403020202020204" pitchFamily="34" charset="0"/>
              </a:rPr>
              <a:t>np.random.rand</a:t>
            </a:r>
            <a:r>
              <a:rPr lang="es-ES_tradnl" sz="1200" dirty="0">
                <a:latin typeface="Helvetica Light" panose="020B0403020202020204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if</a:t>
            </a:r>
            <a:r>
              <a:rPr lang="es-ES_tradnl" sz="1200" dirty="0">
                <a:latin typeface="Helvetica Light" panose="020B0403020202020204" pitchFamily="34" charset="0"/>
              </a:rPr>
              <a:t> a&gt;0.5 :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A[ii]=a^2;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else</a:t>
            </a:r>
            <a:r>
              <a:rPr lang="es-ES_tradnl" sz="1200" dirty="0">
                <a:latin typeface="Helvetica Light" panose="020B0403020202020204" pitchFamily="34" charset="0"/>
              </a:rPr>
              <a:t>  :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A(ii)=0;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print</a:t>
            </a:r>
            <a:r>
              <a:rPr lang="es-ES_tradnl" sz="1200" dirty="0">
                <a:latin typeface="Helvetica Light" panose="020B0403020202020204" pitchFamily="34" charset="0"/>
              </a:rPr>
              <a:t>(A)</a:t>
            </a:r>
          </a:p>
          <a:p>
            <a:pPr>
              <a:lnSpc>
                <a:spcPct val="150000"/>
              </a:lnSpc>
            </a:pPr>
            <a:endParaRPr lang="es-ES_tradnl" sz="2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4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5784E-E03C-C64D-8AA9-034526BFC480}"/>
              </a:ext>
            </a:extLst>
          </p:cNvPr>
          <p:cNvSpPr/>
          <p:nvPr/>
        </p:nvSpPr>
        <p:spPr>
          <a:xfrm>
            <a:off x="6908800" y="-186267"/>
            <a:ext cx="5283200" cy="72305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956CB-05A4-7244-A9AC-DAA264F9FD0B}"/>
              </a:ext>
            </a:extLst>
          </p:cNvPr>
          <p:cNvSpPr txBox="1"/>
          <p:nvPr/>
        </p:nvSpPr>
        <p:spPr>
          <a:xfrm>
            <a:off x="549429" y="366771"/>
            <a:ext cx="4291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atin typeface="Helvetica" pitchFamily="2" charset="0"/>
              </a:rPr>
              <a:t>Problema: el jefe</a:t>
            </a:r>
            <a:endParaRPr lang="es-ES_tradnl" sz="3600" b="1" dirty="0">
              <a:latin typeface="Helvetica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1B4DB-17A4-4C47-A432-04424FB8414E}"/>
              </a:ext>
            </a:extLst>
          </p:cNvPr>
          <p:cNvSpPr txBox="1"/>
          <p:nvPr/>
        </p:nvSpPr>
        <p:spPr>
          <a:xfrm>
            <a:off x="278005" y="1743454"/>
            <a:ext cx="6232778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Las necesidades del problema/cliente/jefe suelen ser el primer problema a resolver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latin typeface="Helvetica Light" panose="020B04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latin typeface="Helvetica Light" panose="020B0403020202020204" pitchFamily="34" charset="0"/>
              </a:rPr>
              <a:t>Antes de tocar la computadora, preséntenles el algoritmo propuesto por ustedes para resolver el problema.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F78F3D-CE6E-D34E-A1AE-8734D3BAAE11}"/>
              </a:ext>
            </a:extLst>
          </p:cNvPr>
          <p:cNvCxnSpPr>
            <a:cxnSpLocks/>
          </p:cNvCxnSpPr>
          <p:nvPr/>
        </p:nvCxnSpPr>
        <p:spPr>
          <a:xfrm>
            <a:off x="1667824" y="1268680"/>
            <a:ext cx="98829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028124B-FCBF-494E-93B8-D974D79DD3EB}"/>
              </a:ext>
            </a:extLst>
          </p:cNvPr>
          <p:cNvCxnSpPr>
            <a:cxnSpLocks/>
          </p:cNvCxnSpPr>
          <p:nvPr/>
        </p:nvCxnSpPr>
        <p:spPr>
          <a:xfrm>
            <a:off x="679533" y="1268680"/>
            <a:ext cx="988291" cy="0"/>
          </a:xfrm>
          <a:prstGeom prst="line">
            <a:avLst/>
          </a:prstGeom>
          <a:ln w="7620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F2978E2-630D-B84B-AB88-FA32EFC697C7}"/>
              </a:ext>
            </a:extLst>
          </p:cNvPr>
          <p:cNvSpPr txBox="1"/>
          <p:nvPr/>
        </p:nvSpPr>
        <p:spPr>
          <a:xfrm>
            <a:off x="7097124" y="28104"/>
            <a:ext cx="4727139" cy="357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Matlab</a:t>
            </a:r>
            <a:r>
              <a:rPr lang="es-ES_tradnl" sz="3200" b="1" dirty="0">
                <a:latin typeface="Helvetica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A=</a:t>
            </a:r>
            <a:r>
              <a:rPr lang="es-ES_tradnl" sz="1200" dirty="0" err="1">
                <a:latin typeface="Helvetica Light" panose="020B0403020202020204" pitchFamily="34" charset="0"/>
              </a:rPr>
              <a:t>zeros</a:t>
            </a:r>
            <a:r>
              <a:rPr lang="es-ES_tradnl" sz="1200" dirty="0">
                <a:latin typeface="Helvetica Light" panose="020B0403020202020204" pitchFamily="34" charset="0"/>
              </a:rPr>
              <a:t>(1,1000)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for</a:t>
            </a:r>
            <a:r>
              <a:rPr lang="es-ES_tradnl" sz="1200" dirty="0">
                <a:latin typeface="Helvetica Light" panose="020B0403020202020204" pitchFamily="34" charset="0"/>
              </a:rPr>
              <a:t> ii=1:length(A)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a=rand()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if</a:t>
            </a:r>
            <a:r>
              <a:rPr lang="es-ES_tradnl" sz="1200" dirty="0">
                <a:latin typeface="Helvetica Light" panose="020B0403020202020204" pitchFamily="34" charset="0"/>
              </a:rPr>
              <a:t> a&gt;0.5 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A(ii)=a^2;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else</a:t>
            </a:r>
            <a:r>
              <a:rPr lang="es-ES_tradnl" sz="1200" dirty="0">
                <a:latin typeface="Helvetica Light" panose="020B0403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A(i)i=0;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end</a:t>
            </a:r>
            <a:endParaRPr lang="es-ES_tradnl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end</a:t>
            </a:r>
            <a:endParaRPr lang="es-ES_tradnl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46F484-C576-534F-9BBD-E3E0C5FFF7D1}"/>
              </a:ext>
            </a:extLst>
          </p:cNvPr>
          <p:cNvSpPr txBox="1"/>
          <p:nvPr/>
        </p:nvSpPr>
        <p:spPr>
          <a:xfrm>
            <a:off x="7186830" y="3602288"/>
            <a:ext cx="4727139" cy="3547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b="1" dirty="0">
                <a:latin typeface="Helvetica" pitchFamily="2" charset="0"/>
              </a:rPr>
              <a:t>Python </a:t>
            </a:r>
          </a:p>
          <a:p>
            <a:pPr>
              <a:lnSpc>
                <a:spcPct val="150000"/>
              </a:lnSpc>
            </a:pPr>
            <a:r>
              <a:rPr lang="es-ES_tradnl" sz="2000" b="1" dirty="0">
                <a:latin typeface="Helvetica" pitchFamily="2" charset="0"/>
              </a:rPr>
              <a:t> </a:t>
            </a:r>
            <a:r>
              <a:rPr lang="es-ES_tradnl" sz="1200" dirty="0">
                <a:latin typeface="Helvetica Light" panose="020B0403020202020204" pitchFamily="34" charset="0"/>
              </a:rPr>
              <a:t>A=</a:t>
            </a:r>
            <a:r>
              <a:rPr lang="es-ES_tradnl" sz="1200" dirty="0" err="1">
                <a:latin typeface="Helvetica Light" panose="020B0403020202020204" pitchFamily="34" charset="0"/>
              </a:rPr>
              <a:t>np.zeros</a:t>
            </a:r>
            <a:r>
              <a:rPr lang="es-ES_tradnl" sz="1200" dirty="0">
                <a:latin typeface="Helvetica Light" panose="020B0403020202020204" pitchFamily="34" charset="0"/>
              </a:rPr>
              <a:t>(1000)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for</a:t>
            </a:r>
            <a:r>
              <a:rPr lang="es-ES_tradnl" sz="1200" dirty="0">
                <a:latin typeface="Helvetica Light" panose="020B0403020202020204" pitchFamily="34" charset="0"/>
              </a:rPr>
              <a:t> ii in </a:t>
            </a:r>
            <a:r>
              <a:rPr lang="es-ES_tradnl" sz="1200" dirty="0" err="1">
                <a:latin typeface="Helvetica Light" panose="020B0403020202020204" pitchFamily="34" charset="0"/>
              </a:rPr>
              <a:t>range</a:t>
            </a:r>
            <a:r>
              <a:rPr lang="es-ES_tradnl" sz="1200" dirty="0">
                <a:latin typeface="Helvetica Light" panose="020B0403020202020204" pitchFamily="34" charset="0"/>
              </a:rPr>
              <a:t>(1000):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a=</a:t>
            </a:r>
            <a:r>
              <a:rPr lang="es-ES_tradnl" sz="1200" dirty="0" err="1">
                <a:latin typeface="Helvetica Light" panose="020B0403020202020204" pitchFamily="34" charset="0"/>
              </a:rPr>
              <a:t>np.random.rand</a:t>
            </a:r>
            <a:r>
              <a:rPr lang="es-ES_tradnl" sz="1200" dirty="0">
                <a:latin typeface="Helvetica Light" panose="020B0403020202020204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if</a:t>
            </a:r>
            <a:r>
              <a:rPr lang="es-ES_tradnl" sz="1200" dirty="0">
                <a:latin typeface="Helvetica Light" panose="020B0403020202020204" pitchFamily="34" charset="0"/>
              </a:rPr>
              <a:t> a&gt;0.5 :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A[ii]=a^2;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</a:t>
            </a:r>
            <a:r>
              <a:rPr lang="es-ES_tradnl" sz="1200" dirty="0" err="1">
                <a:latin typeface="Helvetica Light" panose="020B0403020202020204" pitchFamily="34" charset="0"/>
              </a:rPr>
              <a:t>else</a:t>
            </a:r>
            <a:r>
              <a:rPr lang="es-ES_tradnl" sz="1200" dirty="0">
                <a:latin typeface="Helvetica Light" panose="020B0403020202020204" pitchFamily="34" charset="0"/>
              </a:rPr>
              <a:t>  :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latin typeface="Helvetica Light" panose="020B0403020202020204" pitchFamily="34" charset="0"/>
              </a:rPr>
              <a:t>		A(ii)=0;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latin typeface="Helvetica Light" panose="020B0403020202020204" pitchFamily="34" charset="0"/>
              </a:rPr>
              <a:t>print</a:t>
            </a:r>
            <a:r>
              <a:rPr lang="es-ES_tradnl" sz="1200" dirty="0">
                <a:latin typeface="Helvetica Light" panose="020B0403020202020204" pitchFamily="34" charset="0"/>
              </a:rPr>
              <a:t>(A)</a:t>
            </a:r>
          </a:p>
          <a:p>
            <a:pPr>
              <a:lnSpc>
                <a:spcPct val="150000"/>
              </a:lnSpc>
            </a:pPr>
            <a:endParaRPr lang="es-ES_tradnl" sz="2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12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921</Words>
  <Application>Microsoft Macintosh PowerPoint</Application>
  <PresentationFormat>Panorámica</PresentationFormat>
  <Paragraphs>265</Paragraphs>
  <Slides>37</Slides>
  <Notes>30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Helvetica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Francisco Ferrer García</dc:creator>
  <cp:lastModifiedBy>Manuel Francisco Ferrer García</cp:lastModifiedBy>
  <cp:revision>66</cp:revision>
  <cp:lastPrinted>2018-11-13T01:25:16Z</cp:lastPrinted>
  <dcterms:created xsi:type="dcterms:W3CDTF">2018-11-11T00:32:49Z</dcterms:created>
  <dcterms:modified xsi:type="dcterms:W3CDTF">2018-11-13T14:18:48Z</dcterms:modified>
</cp:coreProperties>
</file>